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47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1페이지는 공식 양식이므로 표 구조·문구를 변경하지 말고 빈칸만 채워 주세요. 참가 분야는 중복 지원이 불가하며 1개만 체크합니다.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자유 양식이지만 평가항목(주제적합성·구체성·실현가능성·지속가능성·성과목표)이 그대로 평가 기준이므로 항목별로 빠짐없이 작성하는 것이 유리합니다.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사업실증비는 최대 3천만원 규모, 선지출 후정산 원칙. 협약기간(7~11월 예정) 내 집행분만 인정됩니다.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붙임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1]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참가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신청서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공식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</a:t>
            </a:r>
            <a:r>
              <a:rPr lang="ko-KR" alt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 수정 불가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AI 기반 지역관광 </a:t>
            </a:r>
            <a:r>
              <a:rPr lang="en-US" sz="1100" dirty="0" err="1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문제해결</a:t>
            </a: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endParaRPr lang="en-US" sz="1100" dirty="0">
              <a:solidFill>
                <a:srgbClr val="808080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marL="0" indent="0" algn="r">
              <a:buNone/>
            </a:pPr>
            <a:r>
              <a:rPr lang="en-US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(</a:t>
            </a:r>
            <a:r>
              <a:rPr lang="ko-KR" alt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역사문화형</a:t>
            </a:r>
            <a:r>
              <a:rPr lang="en-US" altLang="ko-KR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)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050449"/>
              </p:ext>
            </p:extLst>
          </p:nvPr>
        </p:nvGraphicFramePr>
        <p:xfrm>
          <a:off x="566928" y="868680"/>
          <a:ext cx="11055096" cy="3931918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39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284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참가 분야
</a:t>
                      </a:r>
                      <a:r>
                        <a:rPr lang="en-US" sz="900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※ 중복지원 불가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배리어프리 </a:t>
                      </a:r>
                      <a:r>
                        <a:rPr lang="en-US" sz="1150" i="1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(서비스대상: 쌍계사, 하동야생차문화센터, 화개장터 중 </a:t>
                      </a:r>
                      <a:r>
                        <a:rPr lang="en-US" sz="1150" i="1" dirty="0" smtClean="0">
                          <a:solidFill>
                            <a:srgbClr val="FF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r>
                        <a:rPr lang="ko-KR" altLang="en-US" sz="1150" i="1" dirty="0" smtClean="0">
                          <a:solidFill>
                            <a:srgbClr val="FF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개 이상 선택</a:t>
                      </a:r>
                      <a:r>
                        <a:rPr lang="en-US" sz="1150" i="1" dirty="0" smtClean="0">
                          <a:solidFill>
                            <a:srgbClr val="FF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</a:t>
                      </a:r>
                      <a:endParaRPr lang="en-US" sz="1150" dirty="0">
                        <a:solidFill>
                          <a:srgbClr val="FF0000"/>
                        </a:solidFill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서비스 대상 : 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588">
                <a:tc rowSpan="5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기업 개요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기업명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설립연도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58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소재지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웹사이트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58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58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직원수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연매출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54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회사소개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2줄 이내 간략히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588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담당자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(PM)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588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휴대전화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이메일주소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66928" y="5120640"/>
            <a:ext cx="1105509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9BAFC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" y="5212080"/>
            <a:ext cx="10597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「2026 AI 기반 지역관광 </a:t>
            </a:r>
            <a:r>
              <a:rPr lang="en-US" sz="1250" b="1" dirty="0" err="1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문제해결</a:t>
            </a:r>
            <a:r>
              <a:rPr lang="en-US" sz="125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5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r>
              <a:rPr lang="en-US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ko-KR" altLang="en-US" sz="125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역사문화형</a:t>
            </a:r>
            <a:r>
              <a:rPr lang="en-US" altLang="ko-KR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r>
              <a:rPr lang="en-US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」</a:t>
            </a:r>
            <a:r>
              <a:rPr lang="en-US" sz="12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 참가하고자 위와 같이 신청서를 제출하며, </a:t>
            </a:r>
            <a:r>
              <a:rPr lang="en-US" sz="1250" dirty="0" smtClean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</a:t>
            </a:r>
          </a:p>
          <a:p>
            <a:pPr marL="0" indent="0" algn="ctr">
              <a:buNone/>
            </a:pPr>
            <a:r>
              <a:rPr lang="en-US" sz="1250" dirty="0" smtClean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기재사항이 사실과 틀림없음을 확인합니다.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795528" y="5715000"/>
            <a:ext cx="10597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          월          일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717036" y="59893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신청인(대표) :                              (서명)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95528" y="6236208"/>
            <a:ext cx="10597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한국관광공사  귀중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[붙임 2] 서비스 제안서 (자유 양식)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기술·서비스 개요 및 평가항목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653289"/>
              </p:ext>
            </p:extLst>
          </p:nvPr>
        </p:nvGraphicFramePr>
        <p:xfrm>
          <a:off x="566928" y="1589295"/>
          <a:ext cx="11055096" cy="4910328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4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서비스 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서비스 개요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기술특성 및 효과, 기존기술과의 차별성·활용방안 등을 중심으로 서술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웹서비스 형태 지향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주제적합성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관광현장 문제해결을 위해 제시된 기술의 적합성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구체성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관광현장의 유형 및 특성을 고려하여 현안을 해결하기 위한 구체적인 서비스 기획 및 해결방안을 제시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실증 계획 및 운영 방법을 구체적으로 기술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실현가능성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서비스의 기술적 구현 및 실현 방안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지속가능성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실증 종료 이후에도 본 기술 및 서비스가 대상지에 지속 유지되기 위한 구체적 방안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성과목표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적용 시 지역관광 현안 해결에 대한 기대효과 및 발전 가능성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지역민/관광객 만족도 증대 정도 / 타 관광현장으로의 확대·확산 가능성 및 기대효과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사업 성과 목표 (구체적 정량지표로 제시)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566928" y="991243"/>
            <a:ext cx="11055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2~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페이지는</a:t>
            </a:r>
            <a:r>
              <a:rPr 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dirty="0" err="1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</a:t>
            </a:r>
            <a:r>
              <a:rPr lang="en-US" sz="1050" dirty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가이드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제안서 내 필수로 들어가야할 항목들</a:t>
            </a:r>
            <a:r>
              <a:rPr 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입니다</a:t>
            </a:r>
            <a:r>
              <a:rPr 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</a:t>
            </a:r>
          </a:p>
          <a:p>
            <a:pPr marL="0" indent="0">
              <a:buNone/>
            </a:pPr>
            <a:r>
              <a:rPr lang="ko-KR" alt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전체본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(50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이내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및 </a:t>
            </a:r>
            <a:r>
              <a:rPr lang="ko-KR" alt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요약본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발표자료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30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이내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을 각 항목에 맞게 자유롭게 구성 및 작성해 주시면 됩니다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sz="1050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[붙임 2] 서비스 제안서 (자유 양식)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사업실증비 및 산출내역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960120"/>
            <a:ext cx="5029200" cy="4709160"/>
          </a:xfrm>
          <a:prstGeom prst="roundRect">
            <a:avLst>
              <a:gd name="adj" fmla="val 1553"/>
            </a:avLst>
          </a:prstGeom>
          <a:solidFill>
            <a:srgbClr val="FFFBE6"/>
          </a:solidFill>
          <a:ln w="12700">
            <a:solidFill>
              <a:srgbClr val="E0C97A"/>
            </a:solidFill>
            <a:prstDash val="solid"/>
          </a:ln>
        </p:spPr>
        <p:txBody>
          <a:bodyPr/>
          <a:lstStyle/>
          <a:p>
            <a:endParaRPr lang="ko-KR" altLang="en-US" dirty="0"/>
          </a:p>
        </p:txBody>
      </p:sp>
      <p:sp>
        <p:nvSpPr>
          <p:cNvPr id="5" name="Text 3"/>
          <p:cNvSpPr/>
          <p:nvPr/>
        </p:nvSpPr>
        <p:spPr>
          <a:xfrm>
            <a:off x="795528" y="10972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A6D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참고사항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95528" y="1463040"/>
            <a:ext cx="457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실증 대상 서비스는 개발 완료되었음을 전제로 하며, 사업추진(현장 적용, 커스터마이징 등)을 위한 실증 사업비를 지원. 신규 서비스 개발비용 및 지식재산권 출원·등록비용 등은 지원 불가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 실증사업비는 선지출, 후정산을 원칙으로 함 (공사 지정 회계법인 회계검사 필수)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신청기업은 지원금을 본 프로젝트를 위한 용도에만 이용해야 하며, 산출내역에 단가·건수·인원수·기간 등을 자세히 기재해야 함 (타 지원사업으로 동일 경비를 지원받는 경우 중복지원 불가)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지원항목: 인건비(참여인력 보수), 임차료(기자재·서버 등), 외주용역비, 재료비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 err="1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협약기간</a:t>
            </a:r>
            <a:r>
              <a:rPr lang="en-US" sz="105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(9~12월 </a:t>
            </a:r>
            <a:r>
              <a:rPr lang="en-US" sz="1050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예정) 내 집행액에 대해 </a:t>
            </a: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가능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95528" y="4572000"/>
            <a:ext cx="4572000" cy="777240"/>
          </a:xfrm>
          <a:prstGeom prst="rect">
            <a:avLst/>
          </a:prstGeom>
          <a:solidFill>
            <a:srgbClr val="FDF0F0"/>
          </a:solidFill>
          <a:ln w="12700">
            <a:solidFill>
              <a:srgbClr val="E8B4B4"/>
            </a:solidFill>
          </a:ln>
        </p:spPr>
        <p:txBody>
          <a:bodyPr wrap="square" lIns="101600" tIns="127000" rIns="127000" bIns="10160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특히 타 지원사업과의 인건비 중복지원 불가하며, 참여인력 1인에 대한 투입률이 타 지원사업 참여사업과 합산하여 100%를 초과하지 않도록 유의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916168" y="960120"/>
            <a:ext cx="5705856" cy="658368"/>
          </a:xfrm>
          <a:prstGeom prst="roundRect">
            <a:avLst>
              <a:gd name="adj" fmla="val 11111"/>
            </a:avLst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07608" y="960120"/>
            <a:ext cx="5522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실증비</a:t>
            </a:r>
            <a:r>
              <a:rPr lang="en-US" sz="1200" dirty="0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세부내역</a:t>
            </a:r>
            <a:r>
              <a:rPr lang="en-US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</a:t>
            </a:r>
            <a:endParaRPr lang="en-US" sz="1000" dirty="0">
              <a:solidFill>
                <a:schemeClr val="bg1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산출근거에는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단가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×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수량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×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기간이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드러나도록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기재하고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endParaRPr lang="en-US" altLang="ko-KR" sz="1000" dirty="0" smtClean="0">
              <a:solidFill>
                <a:schemeClr val="bg1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algn="ctr"/>
            <a:r>
              <a:rPr lang="en-US" altLang="ko-KR" sz="1000" dirty="0" err="1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소요예산은</a:t>
            </a:r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부가세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포함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단위로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작성합니다</a:t>
            </a:r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altLang="ko-KR" sz="10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759439"/>
              </p:ext>
            </p:extLst>
          </p:nvPr>
        </p:nvGraphicFramePr>
        <p:xfrm>
          <a:off x="5916168" y="1783080"/>
          <a:ext cx="5705856" cy="377952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9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산출근거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소요예산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(부가세 포함, 원단위 작성)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인건비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참여인력 O명 인건비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각 참여인력에 대한 투입률이 타 지원사업 참여사업과 합산하여 100%를 초과하지 않도록 유의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임차료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운영을 위한 서버/장비 임차료 등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사무실 임차료 불가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재료비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운영을 위한 재료·원료 구입비 가능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장비 구매 불가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외주용역비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사업자가 직접 수행할 수 없는 일부 공정에 대해 외부업체에 의뢰하여 용역비로 집행 (데이터 작업 및 </a:t>
                      </a:r>
                      <a:r>
                        <a:rPr lang="en-US" sz="1000" i="1" dirty="0" err="1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활용</a:t>
                      </a: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1000" i="1" dirty="0" smtClean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등</a:t>
                      </a:r>
                      <a:r>
                        <a:rPr lang="en-US" altLang="ko-KR" sz="1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AI </a:t>
                      </a:r>
                      <a:r>
                        <a:rPr lang="ko-KR" altLang="en-US" sz="1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서비스 개발에 대한 비용</a:t>
                      </a:r>
                      <a:r>
                        <a:rPr lang="en-US" altLang="ko-KR" sz="1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ko-KR" altLang="en-US" sz="1000" i="1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홍보비는</a:t>
                      </a:r>
                      <a:r>
                        <a:rPr lang="ko-KR" altLang="en-US" sz="1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불가</a:t>
                      </a:r>
                      <a:r>
                        <a:rPr lang="en-US" sz="1000" i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</a:t>
                      </a:r>
                      <a:endParaRPr lang="en-US"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  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 8"/>
          <p:cNvSpPr/>
          <p:nvPr/>
        </p:nvSpPr>
        <p:spPr>
          <a:xfrm>
            <a:off x="566928" y="5897880"/>
            <a:ext cx="11055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산출근거에는 단가 × 수량 × 기간이 드러나도록 기재하고, 소요예산은 부가세 포함 원 단위로 작성합니다.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632</Words>
  <Application>Microsoft Office PowerPoint</Application>
  <PresentationFormat>와이드스크린</PresentationFormat>
  <Paragraphs>89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Malgun Gothic</vt:lpstr>
      <vt:lpstr>Malgun Gothic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AI 기반 지역관광 문제해결 프로젝트(역사·문화관광형) 신청서</dc:title>
  <dc:subject>PptxGenJS Presentation</dc:subject>
  <dc:creator>한국관광공사</dc:creator>
  <cp:lastModifiedBy>USER</cp:lastModifiedBy>
  <cp:revision>16</cp:revision>
  <dcterms:created xsi:type="dcterms:W3CDTF">2026-08-06T08:54:25Z</dcterms:created>
  <dcterms:modified xsi:type="dcterms:W3CDTF">2026-09-07T03:42:59Z</dcterms:modified>
</cp:coreProperties>
</file>